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9"/>
  </p:notesMasterIdLst>
  <p:sldIdLst>
    <p:sldId id="301" r:id="rId2"/>
    <p:sldId id="265" r:id="rId3"/>
    <p:sldId id="638" r:id="rId4"/>
    <p:sldId id="586" r:id="rId5"/>
    <p:sldId id="632" r:id="rId6"/>
    <p:sldId id="610" r:id="rId7"/>
    <p:sldId id="633" r:id="rId8"/>
    <p:sldId id="636" r:id="rId9"/>
    <p:sldId id="635" r:id="rId10"/>
    <p:sldId id="654" r:id="rId11"/>
    <p:sldId id="611" r:id="rId12"/>
    <p:sldId id="640" r:id="rId13"/>
    <p:sldId id="655" r:id="rId14"/>
    <p:sldId id="641" r:id="rId15"/>
    <p:sldId id="642" r:id="rId16"/>
    <p:sldId id="643" r:id="rId17"/>
    <p:sldId id="645" r:id="rId18"/>
    <p:sldId id="612" r:id="rId19"/>
    <p:sldId id="646" r:id="rId20"/>
    <p:sldId id="647" r:id="rId21"/>
    <p:sldId id="648" r:id="rId22"/>
    <p:sldId id="649" r:id="rId23"/>
    <p:sldId id="650" r:id="rId24"/>
    <p:sldId id="651" r:id="rId25"/>
    <p:sldId id="652" r:id="rId26"/>
    <p:sldId id="653" r:id="rId27"/>
    <p:sldId id="614" r:id="rId28"/>
  </p:sldIdLst>
  <p:sldSz cx="12192000" cy="6858000"/>
  <p:notesSz cx="6858000" cy="9144000"/>
  <p:embeddedFontLst>
    <p:embeddedFont>
      <p:font typeface="Lato" panose="020F0502020204030203" pitchFamily="34" charset="0"/>
      <p:regular r:id="rId30"/>
      <p:bold r:id="rId31"/>
      <p:italic r:id="rId32"/>
      <p:boldItalic r:id="rId33"/>
    </p:embeddedFont>
    <p:embeddedFont>
      <p:font typeface="Lato Light" panose="020F0302020204030204" pitchFamily="34" charset="0"/>
      <p:regular r:id="rId34"/>
      <p:bold r:id="rId35"/>
      <p:italic r:id="rId36"/>
      <p:boldItalic r:id="rId37"/>
    </p:embeddedFont>
    <p:embeddedFont>
      <p:font typeface="Roboto Slab" pitchFamily="2" charset="0"/>
      <p:regular r:id="rId38"/>
      <p:bold r:id="rId39"/>
    </p:embeddedFont>
  </p:embeddedFontLst>
  <p:custDataLst>
    <p:tags r:id="rId40"/>
  </p:custData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61" roundtripDataSignature="AMtx7mh8+V1nZDCJuCgwzr3Qy4UygyySm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47C074C-A82D-4799-AD4D-ECD6B58B4DEF}">
  <a:tblStyle styleId="{947C074C-A82D-4799-AD4D-ECD6B58B4DEF}" styleName="Table_0">
    <a:wholeTbl>
      <a:tcTxStyle b="off" i="off">
        <a:font>
          <a:latin typeface="Lato Light"/>
          <a:ea typeface="Lato Light"/>
          <a:cs typeface="Lato Light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5E6E7"/>
          </a:solidFill>
        </a:fill>
      </a:tcStyle>
    </a:wholeTbl>
    <a:band1H>
      <a:tcTxStyle/>
      <a:tcStyle>
        <a:tcBdr/>
        <a:fill>
          <a:solidFill>
            <a:srgbClr val="EACACC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EACACC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Lato Light"/>
          <a:ea typeface="Lato Light"/>
          <a:cs typeface="Lato Light"/>
        </a:font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 i="off">
        <a:font>
          <a:latin typeface="Lato Light"/>
          <a:ea typeface="Lato Light"/>
          <a:cs typeface="Lato Light"/>
        </a:font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 i="off">
        <a:font>
          <a:latin typeface="Lato Light"/>
          <a:ea typeface="Lato Light"/>
          <a:cs typeface="Lato Light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dk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Lato Light"/>
          <a:ea typeface="Lato Light"/>
          <a:cs typeface="Lato Light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dk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524"/>
    <p:restoredTop sz="96327"/>
  </p:normalViewPr>
  <p:slideViewPr>
    <p:cSldViewPr snapToGrid="0">
      <p:cViewPr varScale="1">
        <p:scale>
          <a:sx n="123" d="100"/>
          <a:sy n="123" d="100"/>
        </p:scale>
        <p:origin x="56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0.fntdata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61" Type="http://customschemas.google.com/relationships/presentationmetadata" Target="meta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20" Type="http://schemas.openxmlformats.org/officeDocument/2006/relationships/slide" Target="slides/slide19.xml"/><Relationship Id="rId6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4" name="Google Shape;404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Guidelines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Use section headers to chunk content in your presentation. 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Use the same style of section header throughout your presentation.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Keep your title to no more than 2 lines.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04075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2" name="Google Shape;302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Guidelines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Use a title slide at the beginning of your presentation. There are 9 variations of title slides to choose from. 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If you will have a series of slideshows, we recommend using the same style of title slide for each presentation.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Keep your title to no more than 2 lines.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Do not change the font style or font size of the title or subtitle.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24941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073352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885765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85985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805804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6159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638936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2" name="Google Shape;302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Guidelines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Use a title slide at the beginning of your presentation. There are 9 variations of title slides to choose from. 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If you will have a series of slideshows, we recommend using the same style of title slide for each presentation.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Keep your title to no more than 2 lines.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Do not change the font style or font size of the title or subtitle.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00653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5676518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473237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2" name="Google Shape;302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Guidelines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Use a title slide at the beginning of your presentation. There are 9 variations of title slides to choose from. 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If you will have a series of slideshows, we recommend using the same style of title slide for each presentation.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Keep your title to no more than 2 lines.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Do not change the font style or font size of the title or subtitle.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2286785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8016803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5220433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780060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0790775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5952930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7376083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16836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397461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567651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98729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010355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720333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503156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689784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_Title and Content" type="obj">
  <p:cSld name="OBJECT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46"/>
          <p:cNvSpPr/>
          <p:nvPr/>
        </p:nvSpPr>
        <p:spPr>
          <a:xfrm>
            <a:off x="156308" y="164123"/>
            <a:ext cx="11871569" cy="6557352"/>
          </a:xfrm>
          <a:prstGeom prst="rect">
            <a:avLst/>
          </a:prstGeom>
          <a:solidFill>
            <a:schemeClr val="accent6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3" name="Google Shape;13;p4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4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" name="Google Shape;15;p4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Title Slide_White">
  <p:cSld name="6_Title Slide_White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5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54"/>
          <p:cNvSpPr txBox="1">
            <a:spLocks noGrp="1"/>
          </p:cNvSpPr>
          <p:nvPr>
            <p:ph type="ctrTitle"/>
          </p:nvPr>
        </p:nvSpPr>
        <p:spPr>
          <a:xfrm>
            <a:off x="1524000" y="2618133"/>
            <a:ext cx="9144000" cy="1501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oboto Slab"/>
              <a:buNone/>
              <a:defRPr sz="4800" b="0"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54"/>
          <p:cNvSpPr txBox="1">
            <a:spLocks noGrp="1"/>
          </p:cNvSpPr>
          <p:nvPr>
            <p:ph type="subTitle" idx="1"/>
          </p:nvPr>
        </p:nvSpPr>
        <p:spPr>
          <a:xfrm>
            <a:off x="1524000" y="4235057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latin typeface="Lato"/>
                <a:ea typeface="Lato"/>
                <a:cs typeface="Lato"/>
                <a:sym typeface="Lato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0" name="Google Shape;60;p54"/>
          <p:cNvSpPr/>
          <p:nvPr/>
        </p:nvSpPr>
        <p:spPr>
          <a:xfrm>
            <a:off x="156308" y="164123"/>
            <a:ext cx="11871569" cy="6557352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pic>
        <p:nvPicPr>
          <p:cNvPr id="61" name="Google Shape;61;p5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84092" y="1369995"/>
            <a:ext cx="1016000" cy="11091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Section Header_Red">
  <p:cSld name="2_Section Header_Red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6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44" name="Google Shape;144;p68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Font typeface="Roboto Slab"/>
              <a:buNone/>
              <a:defRPr sz="6000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68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2000"/>
              <a:buNone/>
              <a:defRPr sz="2000">
                <a:solidFill>
                  <a:srgbClr val="D5888C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1800"/>
              <a:buNone/>
              <a:defRPr sz="1800">
                <a:solidFill>
                  <a:srgbClr val="D5888C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1600"/>
              <a:buNone/>
              <a:defRPr sz="1600">
                <a:solidFill>
                  <a:srgbClr val="D5888C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1600"/>
              <a:buNone/>
              <a:defRPr sz="1600">
                <a:solidFill>
                  <a:srgbClr val="D5888C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1600"/>
              <a:buNone/>
              <a:defRPr sz="1600">
                <a:solidFill>
                  <a:srgbClr val="D5888C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1600"/>
              <a:buNone/>
              <a:defRPr sz="1600">
                <a:solidFill>
                  <a:srgbClr val="D5888C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1600"/>
              <a:buNone/>
              <a:defRPr sz="1600">
                <a:solidFill>
                  <a:srgbClr val="D5888C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1600"/>
              <a:buNone/>
              <a:defRPr sz="1600">
                <a:solidFill>
                  <a:srgbClr val="D5888C"/>
                </a:solidFill>
              </a:defRPr>
            </a:lvl9pPr>
          </a:lstStyle>
          <a:p>
            <a:endParaRPr/>
          </a:p>
        </p:txBody>
      </p:sp>
      <p:sp>
        <p:nvSpPr>
          <p:cNvPr id="146" name="Google Shape;146;p6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7" name="Google Shape;147;p68"/>
          <p:cNvSpPr/>
          <p:nvPr/>
        </p:nvSpPr>
        <p:spPr>
          <a:xfrm>
            <a:off x="156308" y="164123"/>
            <a:ext cx="11871569" cy="6557352"/>
          </a:xfrm>
          <a:prstGeom prst="rect">
            <a:avLst/>
          </a:prstGeom>
          <a:noFill/>
          <a:ln w="127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5C009CB-04C5-0C83-DA15-186293EA3A3A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ADED33E-9A2C-0869-F6B0-FF37A39F20AA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4F7815-746F-3134-A371-FA2E40906D8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4773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Title Only_Red">
  <p:cSld name="3_Title Only_Red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8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230" name="Google Shape;230;p8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400"/>
              <a:buFont typeface="Roboto Slab"/>
              <a:buNone/>
              <a:defRPr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1" name="Google Shape;231;p8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048089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CE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  <a:defRPr sz="44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4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8" name="Google Shape;8;p4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9" name="Google Shape;9;p4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10" name="Google Shape;10;p4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7" r:id="rId2"/>
    <p:sldLayoutId id="2147483671" r:id="rId3"/>
    <p:sldLayoutId id="2147483673" r:id="rId4"/>
    <p:sldLayoutId id="2147483674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26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Font typeface="Roboto Slab"/>
              <a:buNone/>
            </a:pPr>
            <a:r>
              <a:rPr lang="en-US" dirty="0"/>
              <a:t>Module 4</a:t>
            </a:r>
            <a:endParaRPr dirty="0"/>
          </a:p>
        </p:txBody>
      </p:sp>
      <p:sp>
        <p:nvSpPr>
          <p:cNvPr id="407" name="Google Shape;407;p26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</a:pPr>
            <a:r>
              <a:rPr lang="en-US" dirty="0"/>
              <a:t>Advanced Multiple Linear Regression (MLR)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FD9405-87A7-F83C-5789-BC0A8AB58E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850" y="998306"/>
            <a:ext cx="1714500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5922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9"/>
          <p:cNvSpPr txBox="1">
            <a:spLocks noGrp="1"/>
          </p:cNvSpPr>
          <p:nvPr>
            <p:ph type="ctrTitle"/>
          </p:nvPr>
        </p:nvSpPr>
        <p:spPr>
          <a:xfrm>
            <a:off x="878651" y="2452388"/>
            <a:ext cx="10721165" cy="1501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oboto Slab"/>
              <a:buNone/>
            </a:pPr>
            <a:r>
              <a:rPr lang="en-US" dirty="0"/>
              <a:t>MLR with Categorical Predictors</a:t>
            </a:r>
            <a:endParaRPr dirty="0"/>
          </a:p>
        </p:txBody>
      </p:sp>
      <p:pic>
        <p:nvPicPr>
          <p:cNvPr id="3" name="Picture 2" descr="A picture containing umbrella&#10;&#10;Description automatically generated">
            <a:extLst>
              <a:ext uri="{FF2B5EF4-FFF2-40B4-BE49-F238E27FC236}">
                <a16:creationId xmlns:a16="http://schemas.microsoft.com/office/drawing/2014/main" id="{6A1659CF-4C7E-A298-892D-8A02D7A2C9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2352" y="4064000"/>
            <a:ext cx="2513761" cy="2445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8645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# of Levels in Categorical Variables</a:t>
            </a:r>
            <a:endParaRPr dirty="0"/>
          </a:p>
        </p:txBody>
      </p:sp>
      <p:sp>
        <p:nvSpPr>
          <p:cNvPr id="32" name="Google Shape;251;p1">
            <a:extLst>
              <a:ext uri="{FF2B5EF4-FFF2-40B4-BE49-F238E27FC236}">
                <a16:creationId xmlns:a16="http://schemas.microsoft.com/office/drawing/2014/main" id="{29BCE3BA-8CB0-3017-375A-8976069392B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45225" y="1765185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The Levels of a qualitative factor are defined only by the categories 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</p:txBody>
      </p:sp>
      <p:pic>
        <p:nvPicPr>
          <p:cNvPr id="2050" name="Picture 2" descr="Frequency Table - Categorical Data">
            <a:extLst>
              <a:ext uri="{FF2B5EF4-FFF2-40B4-BE49-F238E27FC236}">
                <a16:creationId xmlns:a16="http://schemas.microsoft.com/office/drawing/2014/main" id="{E03E62F9-B8FB-9D11-24E5-EA571F2653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840" b="13689"/>
          <a:stretch/>
        </p:blipFill>
        <p:spPr bwMode="auto">
          <a:xfrm>
            <a:off x="958526" y="2545597"/>
            <a:ext cx="1710207" cy="2847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433DBD7B-A735-93DC-19A4-8B59F0F2E778}"/>
              </a:ext>
            </a:extLst>
          </p:cNvPr>
          <p:cNvSpPr/>
          <p:nvPr/>
        </p:nvSpPr>
        <p:spPr>
          <a:xfrm>
            <a:off x="3335538" y="3970926"/>
            <a:ext cx="221887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/>
              <a:t>6 levels</a:t>
            </a:r>
            <a:endParaRPr lang="en-US" sz="2000" dirty="0"/>
          </a:p>
        </p:txBody>
      </p:sp>
      <p:sp>
        <p:nvSpPr>
          <p:cNvPr id="31" name="Right Brace 30">
            <a:extLst>
              <a:ext uri="{FF2B5EF4-FFF2-40B4-BE49-F238E27FC236}">
                <a16:creationId xmlns:a16="http://schemas.microsoft.com/office/drawing/2014/main" id="{E9A11886-E518-5135-B9B0-24CCA038D39D}"/>
              </a:ext>
            </a:extLst>
          </p:cNvPr>
          <p:cNvSpPr/>
          <p:nvPr/>
        </p:nvSpPr>
        <p:spPr>
          <a:xfrm>
            <a:off x="2668733" y="3022168"/>
            <a:ext cx="666805" cy="2371241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9405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# of Levels in Categorical Variables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9FFE67-AED5-16D3-AF79-A6CD312A428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10" t="25689" r="8266" b="14435"/>
          <a:stretch/>
        </p:blipFill>
        <p:spPr>
          <a:xfrm>
            <a:off x="838200" y="1690688"/>
            <a:ext cx="6900420" cy="274319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41ADA87-B8FC-461B-A558-12AEE2D0D7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4063" y="4518487"/>
            <a:ext cx="7772400" cy="10629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729514F-7754-F570-0A74-EC34C9722C2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9657"/>
          <a:stretch/>
        </p:blipFill>
        <p:spPr>
          <a:xfrm>
            <a:off x="921327" y="5850082"/>
            <a:ext cx="4260232" cy="312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4911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Levels in Categorical Variables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9FFE67-AED5-16D3-AF79-A6CD312A428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10" t="25689" r="8266" b="14435"/>
          <a:stretch/>
        </p:blipFill>
        <p:spPr>
          <a:xfrm>
            <a:off x="838200" y="1690688"/>
            <a:ext cx="6900420" cy="27431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E3C1175-549C-551B-EC31-2B90D8C1CC2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8095"/>
          <a:stretch/>
        </p:blipFill>
        <p:spPr>
          <a:xfrm>
            <a:off x="952306" y="5839690"/>
            <a:ext cx="7389423" cy="32623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BC97E3B-8009-7D15-ADC8-3987512BA8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5627" y="4433887"/>
            <a:ext cx="7772400" cy="10629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323629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Reference Level Categorical Variables</a:t>
            </a:r>
            <a:endParaRPr dirty="0"/>
          </a:p>
        </p:txBody>
      </p:sp>
      <p:sp>
        <p:nvSpPr>
          <p:cNvPr id="2" name="Google Shape;251;p1">
            <a:extLst>
              <a:ext uri="{FF2B5EF4-FFF2-40B4-BE49-F238E27FC236}">
                <a16:creationId xmlns:a16="http://schemas.microsoft.com/office/drawing/2014/main" id="{ACB10FDA-0FBE-3C76-2CCA-91AAFB50394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45225" y="1765185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Used in dummy-encoding.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Reference or base level is the level we compare against.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By default, most programming languages use alphabetical order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</p:txBody>
      </p:sp>
      <p:pic>
        <p:nvPicPr>
          <p:cNvPr id="4098" name="Picture 2" descr="PROC FREQ cutting off value names at 5 characters, but only for new va... -  SAS Support Communities">
            <a:extLst>
              <a:ext uri="{FF2B5EF4-FFF2-40B4-BE49-F238E27FC236}">
                <a16:creationId xmlns:a16="http://schemas.microsoft.com/office/drawing/2014/main" id="{706F7B25-FF99-F7FA-6712-C2E8E939B5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19" t="23451" r="68005" b="51813"/>
          <a:stretch/>
        </p:blipFill>
        <p:spPr bwMode="auto">
          <a:xfrm>
            <a:off x="978569" y="3657599"/>
            <a:ext cx="2347987" cy="2277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4C3E49D-01C8-E84E-2852-9414477A5DEC}"/>
              </a:ext>
            </a:extLst>
          </p:cNvPr>
          <p:cNvSpPr/>
          <p:nvPr/>
        </p:nvSpPr>
        <p:spPr>
          <a:xfrm>
            <a:off x="978569" y="3657600"/>
            <a:ext cx="2347987" cy="465222"/>
          </a:xfrm>
          <a:prstGeom prst="rect">
            <a:avLst/>
          </a:prstGeom>
          <a:solidFill>
            <a:schemeClr val="tx1">
              <a:alpha val="23828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965D135-3AFB-3485-6446-38D6C2F27132}"/>
              </a:ext>
            </a:extLst>
          </p:cNvPr>
          <p:cNvSpPr/>
          <p:nvPr/>
        </p:nvSpPr>
        <p:spPr>
          <a:xfrm>
            <a:off x="3640338" y="3690156"/>
            <a:ext cx="481385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/>
              <a:t>Default reference (base) level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9639210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Changing a Reference Level</a:t>
            </a:r>
            <a:endParaRPr dirty="0"/>
          </a:p>
        </p:txBody>
      </p:sp>
      <p:sp>
        <p:nvSpPr>
          <p:cNvPr id="2" name="Google Shape;251;p1">
            <a:extLst>
              <a:ext uri="{FF2B5EF4-FFF2-40B4-BE49-F238E27FC236}">
                <a16:creationId xmlns:a16="http://schemas.microsoft.com/office/drawing/2014/main" id="{ACB10FDA-0FBE-3C76-2CCA-91AAFB50394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45225" y="1765185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We can change the reference level if needed</a:t>
            </a:r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</p:txBody>
      </p:sp>
      <p:pic>
        <p:nvPicPr>
          <p:cNvPr id="5" name="Picture 2" descr="PROC FREQ cutting off value names at 5 characters, but only for new va... -  SAS Support Communities">
            <a:extLst>
              <a:ext uri="{FF2B5EF4-FFF2-40B4-BE49-F238E27FC236}">
                <a16:creationId xmlns:a16="http://schemas.microsoft.com/office/drawing/2014/main" id="{5B2B82AB-0D88-FBA8-01E7-A0655515DD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19" t="23451" r="68005" b="51813"/>
          <a:stretch/>
        </p:blipFill>
        <p:spPr bwMode="auto">
          <a:xfrm>
            <a:off x="962527" y="3196388"/>
            <a:ext cx="2347987" cy="2277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EDBEC60-05F4-1E86-B733-F3824F43FACF}"/>
              </a:ext>
            </a:extLst>
          </p:cNvPr>
          <p:cNvSpPr/>
          <p:nvPr/>
        </p:nvSpPr>
        <p:spPr>
          <a:xfrm>
            <a:off x="962527" y="4102766"/>
            <a:ext cx="2347987" cy="465222"/>
          </a:xfrm>
          <a:prstGeom prst="rect">
            <a:avLst/>
          </a:prstGeom>
          <a:solidFill>
            <a:schemeClr val="tx1">
              <a:alpha val="23828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EE3E024-E476-8065-ADA0-2AA5C6208551}"/>
              </a:ext>
            </a:extLst>
          </p:cNvPr>
          <p:cNvSpPr/>
          <p:nvPr/>
        </p:nvSpPr>
        <p:spPr>
          <a:xfrm>
            <a:off x="3689074" y="4102766"/>
            <a:ext cx="481385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/>
              <a:t>New reference (base) level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8560126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Changing a Reference Level</a:t>
            </a:r>
            <a:endParaRPr dirty="0"/>
          </a:p>
        </p:txBody>
      </p:sp>
      <p:sp>
        <p:nvSpPr>
          <p:cNvPr id="2" name="Google Shape;251;p1">
            <a:extLst>
              <a:ext uri="{FF2B5EF4-FFF2-40B4-BE49-F238E27FC236}">
                <a16:creationId xmlns:a16="http://schemas.microsoft.com/office/drawing/2014/main" id="{ACB10FDA-0FBE-3C76-2CCA-91AAFB50394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45225" y="1765185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We can change the reference level if needed</a:t>
            </a:r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8FBBEC-BA00-A4D4-75C9-7C73EB8871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10" t="25689" r="8266" b="14435"/>
          <a:stretch/>
        </p:blipFill>
        <p:spPr>
          <a:xfrm>
            <a:off x="790074" y="2566205"/>
            <a:ext cx="6900420" cy="27431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155F932-3964-1419-43E7-D6298DF8AB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500" y="5309404"/>
            <a:ext cx="7772400" cy="11060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732981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9"/>
          <p:cNvSpPr txBox="1">
            <a:spLocks noGrp="1"/>
          </p:cNvSpPr>
          <p:nvPr>
            <p:ph type="ctrTitle"/>
          </p:nvPr>
        </p:nvSpPr>
        <p:spPr>
          <a:xfrm>
            <a:off x="878651" y="2452388"/>
            <a:ext cx="10721165" cy="1501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oboto Slab"/>
              <a:buNone/>
            </a:pPr>
            <a:r>
              <a:rPr lang="en-US" dirty="0"/>
              <a:t>Encoding Categorical Variables</a:t>
            </a:r>
            <a:endParaRPr dirty="0"/>
          </a:p>
        </p:txBody>
      </p:sp>
      <p:pic>
        <p:nvPicPr>
          <p:cNvPr id="7170" name="Picture 2" descr="Categorical Features in XGBoost Without Manual Encoding | NVIDIA Technical  Blog">
            <a:extLst>
              <a:ext uri="{FF2B5EF4-FFF2-40B4-BE49-F238E27FC236}">
                <a16:creationId xmlns:a16="http://schemas.microsoft.com/office/drawing/2014/main" id="{CAABB349-19EE-0A96-7311-16767EE01A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0661" y="4182249"/>
            <a:ext cx="3750678" cy="21108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12061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Categorical Variable Encoding</a:t>
            </a:r>
            <a:endParaRPr dirty="0"/>
          </a:p>
        </p:txBody>
      </p:sp>
      <p:pic>
        <p:nvPicPr>
          <p:cNvPr id="2" name="Picture 2" descr="[y_1 \ y_2 \ \vdots \ y_n ]&#10; =&#10; [x_{11} &amp; x_{12} &amp;  ...  &amp; x_{1p} \ x_{21} &amp; x_{...&#10; ...beta_2 \ \vdots \ \beta_p ]&#10; +&#10; [\epsilon_1 \ \epsilon_2 \ \vdots \ \epsilon_n ]">
            <a:extLst>
              <a:ext uri="{FF2B5EF4-FFF2-40B4-BE49-F238E27FC236}">
                <a16:creationId xmlns:a16="http://schemas.microsoft.com/office/drawing/2014/main" id="{8E32C350-9CAC-50D9-A376-3224F8F750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579" y="2261825"/>
            <a:ext cx="7549985" cy="2889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ight Brace 6">
            <a:extLst>
              <a:ext uri="{FF2B5EF4-FFF2-40B4-BE49-F238E27FC236}">
                <a16:creationId xmlns:a16="http://schemas.microsoft.com/office/drawing/2014/main" id="{F3037093-2205-B82C-25EA-508ABE24A8A3}"/>
              </a:ext>
            </a:extLst>
          </p:cNvPr>
          <p:cNvSpPr/>
          <p:nvPr/>
        </p:nvSpPr>
        <p:spPr>
          <a:xfrm rot="5400000">
            <a:off x="3971634" y="3457555"/>
            <a:ext cx="513434" cy="3268639"/>
          </a:xfrm>
          <a:prstGeom prst="rightBrace">
            <a:avLst/>
          </a:prstGeom>
          <a:noFill/>
          <a:ln w="25400" cap="flat" cmpd="sng" algn="ctr">
            <a:solidFill>
              <a:srgbClr val="006971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697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FB9EDC-FC4E-1A1B-0EB2-B9EB80CA3649}"/>
              </a:ext>
            </a:extLst>
          </p:cNvPr>
          <p:cNvSpPr txBox="1"/>
          <p:nvPr/>
        </p:nvSpPr>
        <p:spPr>
          <a:xfrm>
            <a:off x="2048122" y="5422816"/>
            <a:ext cx="4523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sz="1800" kern="1200" dirty="0">
                <a:solidFill>
                  <a:srgbClr val="006971"/>
                </a:solidFill>
                <a:latin typeface="Calibri" pitchFamily="34" charset="0"/>
                <a:ea typeface="MS PGothic" pitchFamily="34" charset="-128"/>
                <a:cs typeface="+mn-cs"/>
              </a:rPr>
              <a:t>Model matrix needs to be completely numeric</a:t>
            </a:r>
          </a:p>
        </p:txBody>
      </p:sp>
      <p:sp>
        <p:nvSpPr>
          <p:cNvPr id="11" name="Google Shape;251;p1">
            <a:extLst>
              <a:ext uri="{FF2B5EF4-FFF2-40B4-BE49-F238E27FC236}">
                <a16:creationId xmlns:a16="http://schemas.microsoft.com/office/drawing/2014/main" id="{33284767-AD0E-D06B-CB76-CC7FC08E9C70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Every categorical variable has to be encoded numerically</a:t>
            </a:r>
          </a:p>
        </p:txBody>
      </p:sp>
    </p:spTree>
    <p:extLst>
      <p:ext uri="{BB962C8B-B14F-4D97-AF65-F5344CB8AC3E}">
        <p14:creationId xmlns:p14="http://schemas.microsoft.com/office/powerpoint/2010/main" val="1931475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We can encode most types of data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BC5B0D-2EFD-4A5F-073E-49B17E8995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552050"/>
            <a:ext cx="6974977" cy="469135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5C51B1A-CAA3-E729-A978-8559FC8920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6993" y="1609297"/>
            <a:ext cx="3896201" cy="1663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0631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9"/>
          <p:cNvSpPr txBox="1">
            <a:spLocks noGrp="1"/>
          </p:cNvSpPr>
          <p:nvPr>
            <p:ph type="ctrTitle"/>
          </p:nvPr>
        </p:nvSpPr>
        <p:spPr>
          <a:xfrm>
            <a:off x="878651" y="2452388"/>
            <a:ext cx="10721165" cy="1501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oboto Slab"/>
              <a:buNone/>
            </a:pPr>
            <a:r>
              <a:rPr lang="en-US" dirty="0"/>
              <a:t>More on Variable Types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299E1A1-62A2-34AC-4825-DF5EA83B6C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6026" y="4094119"/>
            <a:ext cx="2559948" cy="2275509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We can encode most types of data</a:t>
            </a:r>
            <a:endParaRPr dirty="0"/>
          </a:p>
        </p:txBody>
      </p:sp>
      <p:pic>
        <p:nvPicPr>
          <p:cNvPr id="2" name="Picture 2" descr="7 Spam Email Examples That Will Make You LOL | EZComputer Solutions">
            <a:extLst>
              <a:ext uri="{FF2B5EF4-FFF2-40B4-BE49-F238E27FC236}">
                <a16:creationId xmlns:a16="http://schemas.microsoft.com/office/drawing/2014/main" id="{BC5CCDAF-407D-D387-D707-D6E876D7C3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832" y="1690688"/>
            <a:ext cx="6841396" cy="320215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chemeClr val="tx2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154218B-04E5-82D5-46EC-6899C7B5EA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0623" y="5391749"/>
            <a:ext cx="6569638" cy="387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7215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One-Hot Encoding</a:t>
            </a:r>
            <a:endParaRPr dirty="0"/>
          </a:p>
        </p:txBody>
      </p:sp>
      <p:sp>
        <p:nvSpPr>
          <p:cNvPr id="3" name="Google Shape;251;p1">
            <a:extLst>
              <a:ext uri="{FF2B5EF4-FFF2-40B4-BE49-F238E27FC236}">
                <a16:creationId xmlns:a16="http://schemas.microsoft.com/office/drawing/2014/main" id="{D0A26542-EA25-69B9-0081-8CE7D2C158F1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One-hot encoding creates 1 dummy variable per level</a:t>
            </a:r>
          </a:p>
        </p:txBody>
      </p:sp>
      <p:pic>
        <p:nvPicPr>
          <p:cNvPr id="7" name="Picture 2" descr="[y_1 \ y_2 \ \vdots \ y_n ]&#10; =&#10; [x_{11} &amp; x_{12} &amp;  ...  &amp; x_{1p} \ x_{21} &amp; x_{...&#10; ...beta_2 \ \vdots \ \beta_p ]&#10; +&#10; [\epsilon_1 \ \epsilon_2 \ \vdots \ \epsilon_n ]">
            <a:extLst>
              <a:ext uri="{FF2B5EF4-FFF2-40B4-BE49-F238E27FC236}">
                <a16:creationId xmlns:a16="http://schemas.microsoft.com/office/drawing/2014/main" id="{68795617-86CB-5902-5058-6716453AB1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88" r="32515" b="10863"/>
          <a:stretch/>
        </p:blipFill>
        <p:spPr bwMode="auto">
          <a:xfrm>
            <a:off x="838200" y="2060018"/>
            <a:ext cx="3227696" cy="2251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C2B7A83-25FB-79B8-8982-4F16289DDC3C}"/>
              </a:ext>
            </a:extLst>
          </p:cNvPr>
          <p:cNvSpPr/>
          <p:nvPr/>
        </p:nvSpPr>
        <p:spPr>
          <a:xfrm>
            <a:off x="1869624" y="2567196"/>
            <a:ext cx="566382" cy="1728661"/>
          </a:xfrm>
          <a:prstGeom prst="rect">
            <a:avLst/>
          </a:prstGeom>
          <a:solidFill>
            <a:srgbClr val="006971">
              <a:alpha val="31000"/>
            </a:srgbClr>
          </a:solidFill>
          <a:ln w="9525" cap="flat" cmpd="sng" algn="ctr">
            <a:solidFill>
              <a:srgbClr val="006971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9" name="Picture 2" descr="How to Use Pandas Get Dummies in Python - Sharp Sight">
            <a:extLst>
              <a:ext uri="{FF2B5EF4-FFF2-40B4-BE49-F238E27FC236}">
                <a16:creationId xmlns:a16="http://schemas.microsoft.com/office/drawing/2014/main" id="{3B92CC8A-888D-AA81-094D-F20A0EF696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349" b="4297"/>
          <a:stretch/>
        </p:blipFill>
        <p:spPr bwMode="auto">
          <a:xfrm>
            <a:off x="4065896" y="2567196"/>
            <a:ext cx="7110477" cy="2566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99162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Dummy-Encoding</a:t>
            </a:r>
            <a:endParaRPr dirty="0"/>
          </a:p>
        </p:txBody>
      </p:sp>
      <p:sp>
        <p:nvSpPr>
          <p:cNvPr id="3" name="Google Shape;251;p1">
            <a:extLst>
              <a:ext uri="{FF2B5EF4-FFF2-40B4-BE49-F238E27FC236}">
                <a16:creationId xmlns:a16="http://schemas.microsoft.com/office/drawing/2014/main" id="{D0A26542-EA25-69B9-0081-8CE7D2C158F1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Dummy encoding creates (# levels – 1) dummy variables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The reference level is left out</a:t>
            </a:r>
          </a:p>
        </p:txBody>
      </p:sp>
      <p:pic>
        <p:nvPicPr>
          <p:cNvPr id="7" name="Picture 2" descr="[y_1 \ y_2 \ \vdots \ y_n ]&#10; =&#10; [x_{11} &amp; x_{12} &amp;  ...  &amp; x_{1p} \ x_{21} &amp; x_{...&#10; ...beta_2 \ \vdots \ \beta_p ]&#10; +&#10; [\epsilon_1 \ \epsilon_2 \ \vdots \ \epsilon_n ]">
            <a:extLst>
              <a:ext uri="{FF2B5EF4-FFF2-40B4-BE49-F238E27FC236}">
                <a16:creationId xmlns:a16="http://schemas.microsoft.com/office/drawing/2014/main" id="{68795617-86CB-5902-5058-6716453AB1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88" r="32515" b="10863"/>
          <a:stretch/>
        </p:blipFill>
        <p:spPr bwMode="auto">
          <a:xfrm>
            <a:off x="838200" y="2303059"/>
            <a:ext cx="3227696" cy="2251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C2B7A83-25FB-79B8-8982-4F16289DDC3C}"/>
              </a:ext>
            </a:extLst>
          </p:cNvPr>
          <p:cNvSpPr/>
          <p:nvPr/>
        </p:nvSpPr>
        <p:spPr>
          <a:xfrm>
            <a:off x="1869624" y="2810237"/>
            <a:ext cx="566382" cy="1728661"/>
          </a:xfrm>
          <a:prstGeom prst="rect">
            <a:avLst/>
          </a:prstGeom>
          <a:solidFill>
            <a:srgbClr val="006971">
              <a:alpha val="31000"/>
            </a:srgbClr>
          </a:solidFill>
          <a:ln w="9525" cap="flat" cmpd="sng" algn="ctr">
            <a:solidFill>
              <a:srgbClr val="006971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9" name="Picture 2" descr="How to Use Pandas Get Dummies in Python - Sharp Sight">
            <a:extLst>
              <a:ext uri="{FF2B5EF4-FFF2-40B4-BE49-F238E27FC236}">
                <a16:creationId xmlns:a16="http://schemas.microsoft.com/office/drawing/2014/main" id="{3B92CC8A-888D-AA81-094D-F20A0EF696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41" t="24349" r="71449" b="4297"/>
          <a:stretch/>
        </p:blipFill>
        <p:spPr bwMode="auto">
          <a:xfrm>
            <a:off x="4523873" y="2810237"/>
            <a:ext cx="1572127" cy="2566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How to Use Pandas Get Dummies in Python - Sharp Sight">
            <a:extLst>
              <a:ext uri="{FF2B5EF4-FFF2-40B4-BE49-F238E27FC236}">
                <a16:creationId xmlns:a16="http://schemas.microsoft.com/office/drawing/2014/main" id="{16B390DB-6E12-945A-A61D-47BCA4C232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307" t="26481" r="29583" b="2165"/>
          <a:stretch/>
        </p:blipFill>
        <p:spPr bwMode="auto">
          <a:xfrm>
            <a:off x="6646726" y="2906239"/>
            <a:ext cx="1572127" cy="2566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01724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Dummy-Encoding</a:t>
            </a:r>
            <a:endParaRPr dirty="0"/>
          </a:p>
        </p:txBody>
      </p:sp>
      <p:pic>
        <p:nvPicPr>
          <p:cNvPr id="7" name="Picture 2" descr="[y_1 \ y_2 \ \vdots \ y_n ]&#10; =&#10; [x_{11} &amp; x_{12} &amp;  ...  &amp; x_{1p} \ x_{21} &amp; x_{...&#10; ...beta_2 \ \vdots \ \beta_p ]&#10; +&#10; [\epsilon_1 \ \epsilon_2 \ \vdots \ \epsilon_n ]">
            <a:extLst>
              <a:ext uri="{FF2B5EF4-FFF2-40B4-BE49-F238E27FC236}">
                <a16:creationId xmlns:a16="http://schemas.microsoft.com/office/drawing/2014/main" id="{68795617-86CB-5902-5058-6716453AB1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88" r="32515" b="10863"/>
          <a:stretch/>
        </p:blipFill>
        <p:spPr bwMode="auto">
          <a:xfrm>
            <a:off x="838200" y="2446449"/>
            <a:ext cx="3227696" cy="2251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C2B7A83-25FB-79B8-8982-4F16289DDC3C}"/>
              </a:ext>
            </a:extLst>
          </p:cNvPr>
          <p:cNvSpPr/>
          <p:nvPr/>
        </p:nvSpPr>
        <p:spPr>
          <a:xfrm>
            <a:off x="1869624" y="2953627"/>
            <a:ext cx="566382" cy="1728661"/>
          </a:xfrm>
          <a:prstGeom prst="rect">
            <a:avLst/>
          </a:prstGeom>
          <a:solidFill>
            <a:srgbClr val="006971">
              <a:alpha val="31000"/>
            </a:srgbClr>
          </a:solidFill>
          <a:ln w="9525" cap="flat" cmpd="sng" algn="ctr">
            <a:solidFill>
              <a:srgbClr val="006971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9" name="Picture 2" descr="How to Use Pandas Get Dummies in Python - Sharp Sight">
            <a:extLst>
              <a:ext uri="{FF2B5EF4-FFF2-40B4-BE49-F238E27FC236}">
                <a16:creationId xmlns:a16="http://schemas.microsoft.com/office/drawing/2014/main" id="{3B92CC8A-888D-AA81-094D-F20A0EF696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41" t="24349" r="71449" b="4297"/>
          <a:stretch/>
        </p:blipFill>
        <p:spPr bwMode="auto">
          <a:xfrm>
            <a:off x="4523873" y="2953627"/>
            <a:ext cx="1572127" cy="2566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How to Use Pandas Get Dummies in Python - Sharp Sight">
            <a:extLst>
              <a:ext uri="{FF2B5EF4-FFF2-40B4-BE49-F238E27FC236}">
                <a16:creationId xmlns:a16="http://schemas.microsoft.com/office/drawing/2014/main" id="{16B390DB-6E12-945A-A61D-47BCA4C232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265" t="24367" r="9431" b="1609"/>
          <a:stretch/>
        </p:blipFill>
        <p:spPr bwMode="auto">
          <a:xfrm>
            <a:off x="6801853" y="2953627"/>
            <a:ext cx="1443790" cy="2662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Google Shape;251;p1">
            <a:extLst>
              <a:ext uri="{FF2B5EF4-FFF2-40B4-BE49-F238E27FC236}">
                <a16:creationId xmlns:a16="http://schemas.microsoft.com/office/drawing/2014/main" id="{B80766A2-CEA7-4E67-ABF1-B8192B007C6C}"/>
              </a:ext>
            </a:extLst>
          </p:cNvPr>
          <p:cNvSpPr txBox="1">
            <a:spLocks/>
          </p:cNvSpPr>
          <p:nvPr/>
        </p:nvSpPr>
        <p:spPr>
          <a:xfrm>
            <a:off x="807466" y="1628064"/>
            <a:ext cx="11075633" cy="939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Dummy encoding creates (# levels – 1) dummy variables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The reference level is left out</a:t>
            </a:r>
          </a:p>
        </p:txBody>
      </p:sp>
    </p:spTree>
    <p:extLst>
      <p:ext uri="{BB962C8B-B14F-4D97-AF65-F5344CB8AC3E}">
        <p14:creationId xmlns:p14="http://schemas.microsoft.com/office/powerpoint/2010/main" val="28696583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Dummy-Encoding</a:t>
            </a:r>
            <a:endParaRPr dirty="0"/>
          </a:p>
        </p:txBody>
      </p:sp>
      <p:pic>
        <p:nvPicPr>
          <p:cNvPr id="3" name="Picture 5" descr="eq_04_p214a">
            <a:extLst>
              <a:ext uri="{FF2B5EF4-FFF2-40B4-BE49-F238E27FC236}">
                <a16:creationId xmlns:a16="http://schemas.microsoft.com/office/drawing/2014/main" id="{272C0590-BF10-809D-AD84-FC890B0EFC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90688"/>
            <a:ext cx="8869363" cy="4053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25340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Dummy-Encoding</a:t>
            </a:r>
            <a:endParaRPr dirty="0"/>
          </a:p>
        </p:txBody>
      </p:sp>
      <p:pic>
        <p:nvPicPr>
          <p:cNvPr id="2" name="Picture 2" descr="How to Create Dummy Variables in Excel (Step-by-Step)">
            <a:extLst>
              <a:ext uri="{FF2B5EF4-FFF2-40B4-BE49-F238E27FC236}">
                <a16:creationId xmlns:a16="http://schemas.microsoft.com/office/drawing/2014/main" id="{B83395CF-228D-3A57-15A7-F576308E5C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278"/>
          <a:stretch/>
        </p:blipFill>
        <p:spPr bwMode="auto">
          <a:xfrm>
            <a:off x="838200" y="1541369"/>
            <a:ext cx="9144000" cy="3775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eq_04_p214b">
            <a:extLst>
              <a:ext uri="{FF2B5EF4-FFF2-40B4-BE49-F238E27FC236}">
                <a16:creationId xmlns:a16="http://schemas.microsoft.com/office/drawing/2014/main" id="{1ABFB913-8240-1D00-0E99-F0617C275A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5" t="19991" r="6696" b="44654"/>
          <a:stretch/>
        </p:blipFill>
        <p:spPr bwMode="auto">
          <a:xfrm>
            <a:off x="4459704" y="5316630"/>
            <a:ext cx="6571433" cy="1277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44111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Dummy-Encoding</a:t>
            </a:r>
            <a:endParaRPr dirty="0"/>
          </a:p>
        </p:txBody>
      </p:sp>
      <p:pic>
        <p:nvPicPr>
          <p:cNvPr id="3" name="Picture 2" descr="eq_04_p214b">
            <a:extLst>
              <a:ext uri="{FF2B5EF4-FFF2-40B4-BE49-F238E27FC236}">
                <a16:creationId xmlns:a16="http://schemas.microsoft.com/office/drawing/2014/main" id="{73679261-3ED7-3A66-E4A2-6F0F11A05C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507389"/>
            <a:ext cx="8869363" cy="4452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04980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41"/>
          <p:cNvSpPr txBox="1">
            <a:spLocks noGrp="1"/>
          </p:cNvSpPr>
          <p:nvPr>
            <p:ph type="title"/>
          </p:nvPr>
        </p:nvSpPr>
        <p:spPr>
          <a:xfrm>
            <a:off x="4207422" y="427269"/>
            <a:ext cx="5562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400"/>
              <a:buFont typeface="Roboto Slab"/>
              <a:buNone/>
            </a:pPr>
            <a:r>
              <a:rPr lang="en-US" sz="6600" dirty="0"/>
              <a:t>Practice</a:t>
            </a:r>
            <a:endParaRPr sz="6600" dirty="0"/>
          </a:p>
        </p:txBody>
      </p:sp>
      <p:grpSp>
        <p:nvGrpSpPr>
          <p:cNvPr id="541" name="Google Shape;541;p41"/>
          <p:cNvGrpSpPr/>
          <p:nvPr/>
        </p:nvGrpSpPr>
        <p:grpSpPr>
          <a:xfrm>
            <a:off x="3831049" y="2162059"/>
            <a:ext cx="4087832" cy="4007922"/>
            <a:chOff x="1477720" y="2232660"/>
            <a:chExt cx="2392680" cy="2392680"/>
          </a:xfrm>
        </p:grpSpPr>
        <p:pic>
          <p:nvPicPr>
            <p:cNvPr id="542" name="Google Shape;542;p41" descr="Bullseye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20520" y="2675320"/>
              <a:ext cx="1523440" cy="152344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43" name="Google Shape;543;p41"/>
            <p:cNvSpPr/>
            <p:nvPr/>
          </p:nvSpPr>
          <p:spPr>
            <a:xfrm>
              <a:off x="1477720" y="2232660"/>
              <a:ext cx="2392680" cy="2392680"/>
            </a:xfrm>
            <a:prstGeom prst="ellipse">
              <a:avLst/>
            </a:prstGeom>
            <a:noFill/>
            <a:ln w="12700" cap="flat" cmpd="sng">
              <a:solidFill>
                <a:schemeClr val="accent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892630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Variable Types</a:t>
            </a:r>
            <a:endParaRPr dirty="0"/>
          </a:p>
        </p:txBody>
      </p:sp>
      <p:sp>
        <p:nvSpPr>
          <p:cNvPr id="2" name="Google Shape;251;p1">
            <a:extLst>
              <a:ext uri="{FF2B5EF4-FFF2-40B4-BE49-F238E27FC236}">
                <a16:creationId xmlns:a16="http://schemas.microsoft.com/office/drawing/2014/main" id="{01EBF8BF-E040-659B-5010-590F9E28671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40411" y="1805668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  <a:tabLst>
                <a:tab pos="0" algn="l"/>
              </a:tabLst>
            </a:pPr>
            <a:r>
              <a:rPr lang="en-US" b="1" dirty="0"/>
              <a:t>Quantitative (Numeric) Predictors: </a:t>
            </a:r>
            <a:r>
              <a:rPr lang="en-US" dirty="0"/>
              <a:t>assume numerical values corresponding to points on a line.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  <a:tabLst>
                <a:tab pos="0" algn="l"/>
              </a:tabLst>
            </a:pPr>
            <a:r>
              <a:rPr lang="en-US" b="1" dirty="0"/>
              <a:t>Qualitative (Categorical or Factor) Predictors: </a:t>
            </a:r>
            <a:r>
              <a:rPr lang="en-US" dirty="0"/>
              <a:t>have categories</a:t>
            </a:r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</p:txBody>
      </p:sp>
      <p:pic>
        <p:nvPicPr>
          <p:cNvPr id="1026" name="Picture 2" descr="Variables and Types of Variables. A brief and didactic article about… | by  Kapil Pant | Medium">
            <a:extLst>
              <a:ext uri="{FF2B5EF4-FFF2-40B4-BE49-F238E27FC236}">
                <a16:creationId xmlns:a16="http://schemas.microsoft.com/office/drawing/2014/main" id="{9EA8B108-3859-04F0-F729-9D86CD60BD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90" t="5650" r="17484" b="6610"/>
          <a:stretch/>
        </p:blipFill>
        <p:spPr bwMode="auto">
          <a:xfrm>
            <a:off x="1084881" y="3114205"/>
            <a:ext cx="4541005" cy="3473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44764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Variable Types</a:t>
            </a:r>
            <a:endParaRPr dirty="0"/>
          </a:p>
        </p:txBody>
      </p:sp>
      <p:sp>
        <p:nvSpPr>
          <p:cNvPr id="2" name="Google Shape;251;p1">
            <a:extLst>
              <a:ext uri="{FF2B5EF4-FFF2-40B4-BE49-F238E27FC236}">
                <a16:creationId xmlns:a16="http://schemas.microsoft.com/office/drawing/2014/main" id="{01EBF8BF-E040-659B-5010-590F9E28671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40411" y="1805668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  <a:tabLst>
                <a:tab pos="0" algn="l"/>
              </a:tabLst>
            </a:pPr>
            <a:r>
              <a:rPr lang="en-US" dirty="0"/>
              <a:t>We may need to correct types on real data</a:t>
            </a:r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EB8849-AF0C-603D-B258-2738A1FD0D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10" t="25689" r="8266" b="14435"/>
          <a:stretch/>
        </p:blipFill>
        <p:spPr>
          <a:xfrm>
            <a:off x="824024" y="2758699"/>
            <a:ext cx="9076385" cy="3608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5578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Variable Types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EB8849-AF0C-603D-B258-2738A1FD0D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10" t="25689" r="8266" b="14435"/>
          <a:stretch/>
        </p:blipFill>
        <p:spPr>
          <a:xfrm>
            <a:off x="838200" y="1422399"/>
            <a:ext cx="6900420" cy="27431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ED01778-51F9-D5D4-B5DF-6A098059E05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2662"/>
          <a:stretch/>
        </p:blipFill>
        <p:spPr>
          <a:xfrm>
            <a:off x="955452" y="5435601"/>
            <a:ext cx="5497303" cy="118974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23DAC4A-5A86-5F17-923D-E84465AE82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7797" y="4159882"/>
            <a:ext cx="7772400" cy="10629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998137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Correcting Variable Types</a:t>
            </a:r>
            <a:endParaRPr dirty="0"/>
          </a:p>
        </p:txBody>
      </p:sp>
      <p:sp>
        <p:nvSpPr>
          <p:cNvPr id="2" name="Google Shape;251;p1">
            <a:extLst>
              <a:ext uri="{FF2B5EF4-FFF2-40B4-BE49-F238E27FC236}">
                <a16:creationId xmlns:a16="http://schemas.microsoft.com/office/drawing/2014/main" id="{18347979-A32A-C688-2F86-C028853A8DB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45225" y="1765185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Changing </a:t>
            </a:r>
            <a:r>
              <a:rPr lang="en-US" dirty="0">
                <a:solidFill>
                  <a:schemeClr val="bg1">
                    <a:lumMod val="10000"/>
                  </a:schemeClr>
                </a:solidFill>
              </a:rPr>
              <a:t>categorical</a:t>
            </a:r>
            <a:r>
              <a:rPr lang="en-US" dirty="0"/>
              <a:t> variables to </a:t>
            </a:r>
            <a:r>
              <a:rPr lang="en-US" dirty="0">
                <a:solidFill>
                  <a:schemeClr val="bg1">
                    <a:lumMod val="10000"/>
                  </a:schemeClr>
                </a:solidFill>
              </a:rPr>
              <a:t>numeric</a:t>
            </a:r>
            <a:r>
              <a:rPr lang="en-US" dirty="0"/>
              <a:t> </a:t>
            </a:r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D507D03-0D49-EE5E-B2FB-21EC487637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10" t="25689" r="8266" b="14435"/>
          <a:stretch/>
        </p:blipFill>
        <p:spPr>
          <a:xfrm>
            <a:off x="759177" y="2569254"/>
            <a:ext cx="6900420" cy="274319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1823D23-EF6C-4667-215F-B3BADBC73D4A}"/>
              </a:ext>
            </a:extLst>
          </p:cNvPr>
          <p:cNvSpPr/>
          <p:nvPr/>
        </p:nvSpPr>
        <p:spPr>
          <a:xfrm>
            <a:off x="3138311" y="3383844"/>
            <a:ext cx="1082365" cy="1741311"/>
          </a:xfrm>
          <a:prstGeom prst="rect">
            <a:avLst/>
          </a:prstGeom>
          <a:solidFill>
            <a:schemeClr val="tx1">
              <a:alpha val="23828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1741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Correcting Variable Types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D507D03-0D49-EE5E-B2FB-21EC487637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10" t="25689" r="8266" b="14435"/>
          <a:stretch/>
        </p:blipFill>
        <p:spPr>
          <a:xfrm>
            <a:off x="838200" y="1511300"/>
            <a:ext cx="6900420" cy="274319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1823D23-EF6C-4667-215F-B3BADBC73D4A}"/>
              </a:ext>
            </a:extLst>
          </p:cNvPr>
          <p:cNvSpPr/>
          <p:nvPr/>
        </p:nvSpPr>
        <p:spPr>
          <a:xfrm>
            <a:off x="3237041" y="2329959"/>
            <a:ext cx="1082365" cy="1741311"/>
          </a:xfrm>
          <a:prstGeom prst="rect">
            <a:avLst/>
          </a:prstGeom>
          <a:solidFill>
            <a:schemeClr val="tx1">
              <a:alpha val="23828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87F2E63-31EB-1039-C69F-65C505E9D6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6540" y="4362275"/>
            <a:ext cx="7772400" cy="10629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008826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Correcting Variable Types</a:t>
            </a:r>
            <a:endParaRPr dirty="0"/>
          </a:p>
        </p:txBody>
      </p:sp>
      <p:sp>
        <p:nvSpPr>
          <p:cNvPr id="2" name="Google Shape;251;p1">
            <a:extLst>
              <a:ext uri="{FF2B5EF4-FFF2-40B4-BE49-F238E27FC236}">
                <a16:creationId xmlns:a16="http://schemas.microsoft.com/office/drawing/2014/main" id="{18347979-A32A-C688-2F86-C028853A8DB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45225" y="1765185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Changing numeric variables to categorical </a:t>
            </a:r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D507D03-0D49-EE5E-B2FB-21EC487637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10" t="25689" r="8266" b="14435"/>
          <a:stretch/>
        </p:blipFill>
        <p:spPr>
          <a:xfrm>
            <a:off x="759177" y="2569254"/>
            <a:ext cx="6900420" cy="274319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1823D23-EF6C-4667-215F-B3BADBC73D4A}"/>
              </a:ext>
            </a:extLst>
          </p:cNvPr>
          <p:cNvSpPr/>
          <p:nvPr/>
        </p:nvSpPr>
        <p:spPr>
          <a:xfrm>
            <a:off x="5997844" y="3413502"/>
            <a:ext cx="1565329" cy="1741311"/>
          </a:xfrm>
          <a:prstGeom prst="rect">
            <a:avLst/>
          </a:prstGeom>
          <a:solidFill>
            <a:schemeClr val="tx1">
              <a:alpha val="23828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866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Correcting Variable Types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D507D03-0D49-EE5E-B2FB-21EC487637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10" t="25689" r="8266" b="14435"/>
          <a:stretch/>
        </p:blipFill>
        <p:spPr>
          <a:xfrm>
            <a:off x="838200" y="1511300"/>
            <a:ext cx="6900420" cy="274319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1823D23-EF6C-4667-215F-B3BADBC73D4A}"/>
              </a:ext>
            </a:extLst>
          </p:cNvPr>
          <p:cNvSpPr/>
          <p:nvPr/>
        </p:nvSpPr>
        <p:spPr>
          <a:xfrm>
            <a:off x="6096000" y="2329959"/>
            <a:ext cx="1498169" cy="1741311"/>
          </a:xfrm>
          <a:prstGeom prst="rect">
            <a:avLst/>
          </a:prstGeom>
          <a:solidFill>
            <a:schemeClr val="tx1">
              <a:alpha val="23828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9A6C0B-D482-2362-53FE-B0564981F3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4063" y="4392295"/>
            <a:ext cx="7772400" cy="19088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0776912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APP_VERSION" val="1.5.3.3511"/>
  <p:tag name="SLIDO_PRESENTATION_ID" val="00000000-0000-0000-0000-000000000000"/>
  <p:tag name="SLIDO_EVENT_UUID" val="56cd3f0f-858e-4423-8353-19ed97b6960e"/>
  <p:tag name="SLIDO_EVENT_SECTION_UUID" val="f2d8d0e3-684d-42d5-a0fa-fc04bbfd441a"/>
</p:tagLst>
</file>

<file path=ppt/theme/theme1.xml><?xml version="1.0" encoding="utf-8"?>
<a:theme xmlns:a="http://schemas.openxmlformats.org/drawingml/2006/main" name="Office Theme">
  <a:themeElements>
    <a:clrScheme name="Custom 1">
      <a:dk1>
        <a:srgbClr val="C41230"/>
      </a:dk1>
      <a:lt1>
        <a:srgbClr val="FAF9F7"/>
      </a:lt1>
      <a:dk2>
        <a:srgbClr val="C41230"/>
      </a:dk2>
      <a:lt2>
        <a:srgbClr val="FAF9F7"/>
      </a:lt2>
      <a:accent1>
        <a:srgbClr val="ECEDE2"/>
      </a:accent1>
      <a:accent2>
        <a:srgbClr val="941728"/>
      </a:accent2>
      <a:accent3>
        <a:srgbClr val="007B89"/>
      </a:accent3>
      <a:accent4>
        <a:srgbClr val="000000"/>
      </a:accent4>
      <a:accent5>
        <a:srgbClr val="262626"/>
      </a:accent5>
      <a:accent6>
        <a:srgbClr val="FFFFFF"/>
      </a:accent6>
      <a:hlink>
        <a:srgbClr val="007B89"/>
      </a:hlink>
      <a:folHlink>
        <a:srgbClr val="94172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16350</TotalTime>
  <Words>499</Words>
  <Application>Microsoft Macintosh PowerPoint</Application>
  <PresentationFormat>Widescreen</PresentationFormat>
  <Paragraphs>68</Paragraphs>
  <Slides>27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4" baseType="lpstr">
      <vt:lpstr>Arial</vt:lpstr>
      <vt:lpstr>Lato</vt:lpstr>
      <vt:lpstr>Roboto Slab</vt:lpstr>
      <vt:lpstr>Lato Light</vt:lpstr>
      <vt:lpstr>Calibri</vt:lpstr>
      <vt:lpstr>Wingdings</vt:lpstr>
      <vt:lpstr>Office Theme</vt:lpstr>
      <vt:lpstr>Module 4</vt:lpstr>
      <vt:lpstr>More on Variable Types</vt:lpstr>
      <vt:lpstr>Variable Types</vt:lpstr>
      <vt:lpstr>Variable Types</vt:lpstr>
      <vt:lpstr>Variable Types</vt:lpstr>
      <vt:lpstr>Correcting Variable Types</vt:lpstr>
      <vt:lpstr>Correcting Variable Types</vt:lpstr>
      <vt:lpstr>Correcting Variable Types</vt:lpstr>
      <vt:lpstr>Correcting Variable Types</vt:lpstr>
      <vt:lpstr>MLR with Categorical Predictors</vt:lpstr>
      <vt:lpstr># of Levels in Categorical Variables</vt:lpstr>
      <vt:lpstr># of Levels in Categorical Variables</vt:lpstr>
      <vt:lpstr>Levels in Categorical Variables</vt:lpstr>
      <vt:lpstr>Reference Level Categorical Variables</vt:lpstr>
      <vt:lpstr>Changing a Reference Level</vt:lpstr>
      <vt:lpstr>Changing a Reference Level</vt:lpstr>
      <vt:lpstr>Encoding Categorical Variables</vt:lpstr>
      <vt:lpstr>Categorical Variable Encoding</vt:lpstr>
      <vt:lpstr>We can encode most types of data</vt:lpstr>
      <vt:lpstr>We can encode most types of data</vt:lpstr>
      <vt:lpstr>One-Hot Encoding</vt:lpstr>
      <vt:lpstr>Dummy-Encoding</vt:lpstr>
      <vt:lpstr>Dummy-Encoding</vt:lpstr>
      <vt:lpstr>Dummy-Encoding</vt:lpstr>
      <vt:lpstr>Dummy-Encoding</vt:lpstr>
      <vt:lpstr>Dummy-Encoding</vt:lpstr>
      <vt:lpstr>Practice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Module 0</dc:title>
  <dc:creator>Orians, A.J.</dc:creator>
  <cp:lastModifiedBy>Martinez, Waldyn Gerardo</cp:lastModifiedBy>
  <cp:revision>224</cp:revision>
  <dcterms:modified xsi:type="dcterms:W3CDTF">2024-07-08T00:11:50Z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SlidoAppVersion">
    <vt:lpwstr>1.5.3.3511</vt:lpwstr>
  </property>
</Properties>
</file>